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16D96F-9095-4A65-821B-3D5460D0FA45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EE2F8F-BCD2-413E-BDE8-A5B501B50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573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EE2F8F-BCD2-413E-BDE8-A5B501B5067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506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D983-6E7C-4139-959E-122060B8DE24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0C18AEE2-231B-4D60-879C-090F4AEAD3C9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714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D983-6E7C-4139-959E-122060B8DE24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8AEE2-231B-4D60-879C-090F4AEAD3C9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583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D983-6E7C-4139-959E-122060B8DE24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8AEE2-231B-4D60-879C-090F4AEAD3C9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7302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D983-6E7C-4139-959E-122060B8DE24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8AEE2-231B-4D60-879C-090F4AEAD3C9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4976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D983-6E7C-4139-959E-122060B8DE24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8AEE2-231B-4D60-879C-090F4AEAD3C9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9908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D983-6E7C-4139-959E-122060B8DE24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8AEE2-231B-4D60-879C-090F4AEAD3C9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3069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D983-6E7C-4139-959E-122060B8DE24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8AEE2-231B-4D60-879C-090F4AEAD3C9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0113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D983-6E7C-4139-959E-122060B8DE24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8AEE2-231B-4D60-879C-090F4AEAD3C9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7314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D983-6E7C-4139-959E-122060B8DE24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8AEE2-231B-4D60-879C-090F4AEAD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647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D983-6E7C-4139-959E-122060B8DE24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8AEE2-231B-4D60-879C-090F4AEAD3C9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5149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8F26D983-6E7C-4139-959E-122060B8DE24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8AEE2-231B-4D60-879C-090F4AEAD3C9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2267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6D983-6E7C-4139-959E-122060B8DE24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0C18AEE2-231B-4D60-879C-090F4AEAD3C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9667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7070E-246C-B32B-034B-844C7632ED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5910" y="353961"/>
            <a:ext cx="10329770" cy="1838633"/>
          </a:xfrm>
        </p:spPr>
        <p:txBody>
          <a:bodyPr>
            <a:normAutofit/>
          </a:bodyPr>
          <a:lstStyle/>
          <a:p>
            <a:pPr algn="ctr"/>
            <a:r>
              <a:rPr lang="en-AU" sz="4000" b="1" kern="100" dirty="0" err="1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বৈদিক</a:t>
            </a:r>
            <a:r>
              <a:rPr lang="en-AU" sz="4000" b="1" kern="100" dirty="0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AU" sz="4000" b="1" kern="100" dirty="0" err="1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সাহিত্যের</a:t>
            </a:r>
            <a:r>
              <a:rPr lang="en-AU" sz="4000" b="1" kern="100" dirty="0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AU" sz="4000" b="1" kern="100" dirty="0" err="1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ইতিহাস</a:t>
            </a:r>
            <a:b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IN" sz="3100" b="1" dirty="0">
                <a:solidFill>
                  <a:srgbClr val="7030A0"/>
                </a:solidFill>
              </a:rPr>
              <a:t>Course- CC-2 (1</a:t>
            </a:r>
            <a:r>
              <a:rPr lang="en-IN" sz="3100" b="1" baseline="30000" dirty="0">
                <a:solidFill>
                  <a:srgbClr val="7030A0"/>
                </a:solidFill>
              </a:rPr>
              <a:t>st</a:t>
            </a:r>
            <a:r>
              <a:rPr lang="en-IN" sz="3100" b="1" dirty="0">
                <a:solidFill>
                  <a:srgbClr val="7030A0"/>
                </a:solidFill>
              </a:rPr>
              <a:t> Semester Hons) and DSE-1 (V Semester General Students)</a:t>
            </a:r>
            <a:endParaRPr lang="en-US" sz="31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3EC962-9A25-2FA5-D136-F85F7540AC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2064" y="3964007"/>
            <a:ext cx="10173616" cy="1551890"/>
          </a:xfrm>
        </p:spPr>
        <p:txBody>
          <a:bodyPr>
            <a:normAutofit fontScale="25000" lnSpcReduction="20000"/>
          </a:bodyPr>
          <a:lstStyle/>
          <a:p>
            <a:pPr algn="r"/>
            <a:r>
              <a:rPr lang="en-IN" sz="5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Kaushik Sarkar</a:t>
            </a:r>
          </a:p>
          <a:p>
            <a:pPr algn="r"/>
            <a:r>
              <a:rPr lang="en-IN" sz="5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Sanskrit</a:t>
            </a:r>
          </a:p>
          <a:p>
            <a:pPr algn="r"/>
            <a:r>
              <a:rPr lang="en-IN" sz="5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Bejoy Narayan Mahavidyalaya</a:t>
            </a:r>
          </a:p>
          <a:p>
            <a:pPr algn="r"/>
            <a:r>
              <a:rPr lang="en-IN" sz="5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Itachuna,Hooghly</a:t>
            </a:r>
            <a:endParaRPr lang="en-IN" sz="5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IN" sz="5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West Bengal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941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9CE40D6-0A00-F960-264E-8CE41BCCCA58}"/>
              </a:ext>
            </a:extLst>
          </p:cNvPr>
          <p:cNvSpPr txBox="1"/>
          <p:nvPr/>
        </p:nvSpPr>
        <p:spPr>
          <a:xfrm>
            <a:off x="452284" y="552572"/>
            <a:ext cx="10795819" cy="46812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AU" sz="2000" b="1" u="sng" kern="100" dirty="0" err="1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বৈদিক</a:t>
            </a:r>
            <a:r>
              <a:rPr lang="en-AU" sz="2000" b="1" u="sng" kern="100" dirty="0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b="1" u="sng" kern="100" dirty="0" err="1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সাহিত্যের</a:t>
            </a:r>
            <a:r>
              <a:rPr lang="en-AU" sz="2000" b="1" u="sng" kern="100" dirty="0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b="1" u="sng" kern="100" dirty="0" err="1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ইতিহাস</a:t>
            </a:r>
            <a:endParaRPr lang="en-US" sz="1800" kern="1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সংস্কৃত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সাহিত্য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অথবা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ভারতীয়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সাহিত্য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আলোচনা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করতে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গেলে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সর্বপ্রথমে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আলোচনা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করতে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হয়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‘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বৈদিক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সাহিত্যের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ইতিহাস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।</a:t>
            </a:r>
            <a:r>
              <a:rPr lang="en-AU" sz="2000" kern="100" dirty="0"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i="1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রামায়ণ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রচনার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পূর্ববর্তী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কাল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পর্যন্ত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‘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</a:t>
            </a:r>
            <a:r>
              <a:rPr lang="en-AU" sz="2000" kern="100" dirty="0"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’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সম্বন্ধিত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সকলপ্রকার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সাহিত্যকে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বৈদিক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সাহিত্য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বলা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হয়</a:t>
            </a:r>
            <a:r>
              <a:rPr lang="en-IN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bn-IN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যে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সুদূর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অতীতে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পৃথিবীর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অধিকাংশ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অঞ্চল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যখন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অজ্ঞতার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অন্ধকারে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প্রায়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সম্পূর্ণ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নিমগ্ন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ছিল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তখন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ভারতবর্ষে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উদিত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হয়েছিল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জ্ঞানালোকধর্মী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সূর্য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বেদকে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কেন্দ্র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করেই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গড়ে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উঠেছিল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পৃথিবীর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অন্যতম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প্রাচীন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সভ্যতা-বৈদিক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সভ্যতা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</a:t>
            </a:r>
            <a:endParaRPr lang="en-US" sz="2000" kern="1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বৈদিক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সভ্যতা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প্রকৃতপক্ষে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আর্য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ভারতের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উজ্জ্বলতম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পরিণতি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কোনও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দেশের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সভ্যতা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ও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সংস্কৃতি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সৃষ্টিতে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সাহিত্যের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অবদান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তুচ্ছ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নয়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ভারতবর্ষের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ক্ষেত্রেও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এ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নিয়মের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ব্যতিক্রম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হয়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নি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প্রাচীন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ভারতীয়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সভ্যতা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গঠনে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এবং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সভ্যতার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বিকাশে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মুখ্য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ভূমিকা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নিয়েছিল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সাহিত্যই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</a:t>
            </a:r>
            <a:endParaRPr lang="en-US" sz="2000" kern="1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ঋগবেদ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থেকে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শুরু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করে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IN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বেদাঙ্গ</a:t>
            </a:r>
            <a:r>
              <a:rPr lang="en-IN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সৃষ্টির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অন্তিমলগ্ন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পর্যন্ত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যে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সুবিশাল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বৈদিক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সাহিত্য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গড়ে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উঠেছিল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তা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কেবলমাত্র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ভারতীয়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মনীষার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গর্বের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সামগ্রীই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নয়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সমগ্র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পৃথিবীর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এক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অনন্য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অতুলনীয়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সম্পদ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পৃথিবীর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অন্যান্য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প্রাচীন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সাহিত্যের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মধ্যে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বৈদিক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সাহিত্যের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স্থান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সর্বোচ্চে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বৈদিক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সাহিত্যকে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উন্নততম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প্রাচীন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সাহিত্য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বলে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দাবী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করা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বোধহয়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খুব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বেশী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অসমীচীন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নয়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bn-IN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তা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হলে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দেখা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গেল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বৈদিক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সাহিত্য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তথা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বৈদিক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সভ্যতা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মূলতঃ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বেদকেন্দ্রিক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তখন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স্বভাবতই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প্রশ্ন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ওঠে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কী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?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হিন্দুদের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শ্রেষ্ঠ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সবচেয়ে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বেশী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প্রামাণ্য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ধর্ম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গ্রন্থ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—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এটুকু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মাত্র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বললে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বেদের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যথার্থ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পরিচয়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উদ্ঘাটিত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হয়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না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</a:t>
            </a:r>
            <a:endParaRPr lang="en-US" sz="2000" kern="1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30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ECAF8D-3684-A173-FF3F-74B332020D73}"/>
              </a:ext>
            </a:extLst>
          </p:cNvPr>
          <p:cNvSpPr txBox="1"/>
          <p:nvPr/>
        </p:nvSpPr>
        <p:spPr>
          <a:xfrm>
            <a:off x="609601" y="422787"/>
            <a:ext cx="10707328" cy="55852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AU" sz="2000" b="1" u="sng" kern="100" dirty="0" err="1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</a:t>
            </a:r>
            <a:r>
              <a:rPr lang="en-AU" sz="2000" b="1" u="sng" kern="100" dirty="0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b="1" u="sng" kern="100" dirty="0" err="1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শব্দের</a:t>
            </a:r>
            <a:r>
              <a:rPr lang="en-AU" sz="2000" b="1" u="sng" kern="100" dirty="0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b="1" u="sng" kern="100" dirty="0" err="1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উত্পত্তি</a:t>
            </a:r>
            <a:r>
              <a:rPr lang="en-AU" sz="2000" b="1" u="sng" kern="100" dirty="0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ও </a:t>
            </a:r>
            <a:r>
              <a:rPr lang="en-AU" sz="2000" b="1" u="sng" kern="100" dirty="0" err="1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অর্থ</a:t>
            </a:r>
            <a:endParaRPr lang="en-US" sz="1800" kern="1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বস্তুতঃ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জ্ঞানার্থক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বিদ্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থেকে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বেদশব্দটি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নিষ্পন্ন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বিদ্যতে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অনেন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ইতি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অর্থা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ৎ এ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থেকে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জানা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যায়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—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অর্থে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বিদ্-ধাতুর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সঙ্গে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করণবাচ্যে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যজ্ঞ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প্রত্যয়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যোগ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kern="100" dirty="0"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‘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</a:t>
            </a:r>
            <a:r>
              <a:rPr lang="en-AU" kern="100" dirty="0"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’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শব্দের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সৃষ্টি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সেই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জন্যে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শব্দের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অর্থ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‘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জ্ঞান</a:t>
            </a:r>
            <a:r>
              <a:rPr lang="en-AU" kern="100" dirty="0"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’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কিন্তু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‘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</a:t>
            </a:r>
            <a:r>
              <a:rPr lang="en-AU" kern="100" dirty="0"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’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কথাটি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শব্দাত্মক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গ্রন্থবিশেষে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প্রসিদ্ধ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শব্দ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তো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জ্ঞানের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সাধন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স্বয়ং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জ্ঞান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নয়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</a:t>
            </a:r>
            <a:endParaRPr lang="en-US" sz="1800" kern="1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বিদ্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ধাতু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থেকে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শব্দ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নিষ্পন্ন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-এ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কথা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পূর্বে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উল্লেখ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হয়েছে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বিদ্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ধাতু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কিন্তু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সকর্মক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অর্থ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জানা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লাভ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সুতরাং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বলতে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সেই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শব্দরাশিকেই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বুঝায়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যার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মাধ্যমে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(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পরব্রহ্মস্বরূপ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পরমানন্দ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পরম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সুখ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উপলব্ধি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যায়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</a:t>
            </a:r>
            <a:endParaRPr lang="en-US" sz="1800" kern="1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‘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শব্দ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বিদ্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ধাতুর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সঙ্গে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“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অচ্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/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ঘঞ্</a:t>
            </a:r>
            <a:r>
              <a:rPr lang="en-AU" kern="100" dirty="0"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’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প্রত্যয়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যোগে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নিম্পন্ন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আক্ষরিক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অর্থ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জ্ঞান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শব্দের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অর্থ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জ্ঞান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সেই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অতিন্দ্রীয়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পরম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জ্ঞান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শাস্ত্র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থেকে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লাভ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যায়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তাই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</a:t>
            </a:r>
            <a:endParaRPr lang="en-US" sz="1800" kern="1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বেদকে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ব্রহ্ম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ত্রয়ী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শ্রুতি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স্বাধ্যায়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ছন্দ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প্রভৃতি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শব্দে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ও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অভিহিত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হয়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বেদের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বেদত্ব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স্বকীয়ত্ব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বৈশিষ্ট্য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হ'ল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প্রত্যক্ষ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প্রত্যক্ষমূলক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অনুমানাদির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দ্বারা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বিষয়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উপায়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জানা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যায়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পণ্ডিতেরা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বেদের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মাধ্যমেই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সব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জানেন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তাই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বলা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হয়েছে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:                                </a:t>
            </a:r>
            <a:endParaRPr lang="en-US" sz="1800" kern="1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                            </a:t>
            </a:r>
            <a:r>
              <a:rPr lang="en-AU" sz="1800" b="1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        </a:t>
            </a:r>
            <a:r>
              <a:rPr lang="en-AU" sz="1800" b="1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প্রত্যক্ষেণানুমিত্যা</a:t>
            </a:r>
            <a:r>
              <a:rPr lang="en-AU" sz="1800" b="1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b="1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বা</a:t>
            </a:r>
            <a:r>
              <a:rPr lang="en-AU" sz="1800" b="1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b="1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যস্তূপায়ো</a:t>
            </a:r>
            <a:r>
              <a:rPr lang="en-AU" sz="1800" b="1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ন </a:t>
            </a:r>
            <a:r>
              <a:rPr lang="en-AU" sz="1800" b="1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বিদ্যতে</a:t>
            </a:r>
            <a:r>
              <a:rPr lang="en-AU" sz="1800" b="1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</a:t>
            </a:r>
            <a:endParaRPr lang="en-US" sz="1800" kern="1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1800" b="1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                                    </a:t>
            </a:r>
            <a:r>
              <a:rPr lang="en-AU" sz="1800" b="1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তেন</a:t>
            </a:r>
            <a:r>
              <a:rPr lang="en-AU" sz="1800" b="1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b="1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বিদত্তি</a:t>
            </a:r>
            <a:r>
              <a:rPr lang="en-AU" sz="1800" b="1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b="1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বেদেন</a:t>
            </a:r>
            <a:r>
              <a:rPr lang="en-AU" sz="1800" b="1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b="1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তস্মাদ</a:t>
            </a:r>
            <a:r>
              <a:rPr lang="en-AU" sz="1800" b="1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b="1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বেদস্য</a:t>
            </a:r>
            <a:r>
              <a:rPr lang="en-AU" sz="1800" b="1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b="1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বেদতা</a:t>
            </a:r>
            <a:r>
              <a:rPr lang="en-AU" sz="1800" b="1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।।</a:t>
            </a:r>
            <a:endParaRPr lang="en-US" sz="1800" kern="1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কেবলমাত্র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প্রত্যক্ষাদি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প্রমাণের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অগোচর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অজ্ঞাত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বিষয়েরই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জ্ঞাপক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-এ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কথা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মনে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করলে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কিন্তু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ভুল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হবে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কেন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বেদেই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তো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বিধৃত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হয়ে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আছে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আর্য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ভারতের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পূর্ণাঙ্গ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চিত্র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আর্য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সভ্যতা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ও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সংস্কৃতির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এক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সম্পূর্ণ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বিবরণ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সমগ্র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পৃথিবী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যখন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প্রায়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অন্ধকার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আদিম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যুগের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কোনও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এক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শুভ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মুহূর্তে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আর্যদের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সাধনায়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ভারতবর্ষেই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উদিত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হয়েছিল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জ্ঞানসূর্য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যার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আলোকচ্ছটায়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প্রকাশিত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হয়েছিল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এক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নূতন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সভ্যতা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বেদপুরুষই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সেই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সভ্যতার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কারিগর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তাই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তো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সভ্যতার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নাম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‘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বৈদিক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সভ্যতা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’।</a:t>
            </a:r>
            <a:endParaRPr lang="en-US" sz="1800" kern="1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708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9AB4B90-1DA9-6C2C-583B-111743BF8545}"/>
              </a:ext>
            </a:extLst>
          </p:cNvPr>
          <p:cNvSpPr txBox="1"/>
          <p:nvPr/>
        </p:nvSpPr>
        <p:spPr>
          <a:xfrm>
            <a:off x="688258" y="511277"/>
            <a:ext cx="11208774" cy="54244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AU" sz="2000" b="1" u="sng" kern="100" dirty="0" err="1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</a:t>
            </a:r>
            <a:r>
              <a:rPr lang="en-AU" sz="2000" b="1" u="sng" kern="100" dirty="0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b="1" u="sng" kern="100" dirty="0" err="1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সম্পর্কিত</a:t>
            </a:r>
            <a:r>
              <a:rPr lang="en-AU" sz="2000" b="1" u="sng" kern="100" dirty="0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b="1" u="sng" kern="100" dirty="0" err="1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উক্তিবিশেষ</a:t>
            </a:r>
            <a:endParaRPr lang="en-US" sz="1800" kern="1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অপৌরুষেয়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অর্থা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ৎ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বেদের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কোনো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রচয়িতা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নেই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আসলে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সেই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সময়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আমাদের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মতো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কলম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ধরে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কেউ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একজন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লেখেন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নি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;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তাই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এরকম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উক্তি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</a:t>
            </a:r>
            <a:endParaRPr lang="en-US" sz="1800" kern="1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অনেক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ঋষি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স্বতপস্যা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স্বজ্ঞান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প্রভৃতির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মাধ্যমে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অতীন্দ্রিয়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জ্ঞানের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সান্নিধ্য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লাভ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করেছিলেন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এবং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গুরু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-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শিষ্যপরম্পরায়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রক্ষিত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হয়েছিল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সুতরাং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ঋষিগণ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দৃষ্ট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জ্ঞানমূলক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মন্ত্রসমষ্টিই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ঋষিগণ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মন্ত্রের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দ্রষ্টা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স্রষ্টা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নন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AU" sz="1800" kern="1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AU" sz="2000" b="1" u="sng" kern="100" dirty="0" err="1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বেদের</a:t>
            </a:r>
            <a:r>
              <a:rPr lang="en-AU" sz="2000" b="1" u="sng" kern="100" dirty="0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b="1" u="sng" kern="100" dirty="0" err="1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সাধারণ</a:t>
            </a:r>
            <a:r>
              <a:rPr lang="en-AU" sz="2000" b="1" u="sng" kern="100" dirty="0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b="1" u="sng" kern="100" dirty="0" err="1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পরিচয়</a:t>
            </a:r>
            <a:endParaRPr lang="en-US" sz="2000" b="1" kern="1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মন্ত্রব্রাহ্মণাত্মক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মন্ত্র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এবং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ব্রাহ্মণ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ভাগ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নিয়েই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আপস্তম্বও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বলেছেন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: </a:t>
            </a:r>
            <a:r>
              <a:rPr lang="en-AU" sz="1800" b="1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“</a:t>
            </a:r>
            <a:r>
              <a:rPr lang="en-AU" sz="1800" b="1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মন্ত্রব্রাহ্মণয়োর্বেদনামধেয়ম্</a:t>
            </a:r>
            <a:r>
              <a:rPr lang="en-AU" sz="1800" b="1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”।</a:t>
            </a:r>
            <a:endParaRPr lang="en-US" sz="1800" b="1" kern="1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মন্ত্র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আবার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দু'ধরনের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(১)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স্তুতিমূলক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এবং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(২)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প্রার্থনামূলক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</a:t>
            </a:r>
            <a:endParaRPr lang="en-US" sz="1800" kern="1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প্রার্থনামূলক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মন্ত্রকে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শৌনক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‘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আশীঃ</a:t>
            </a:r>
            <a:r>
              <a:rPr lang="en-AU" kern="100" dirty="0"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’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নামে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অভিহিত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করেছেন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সব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মন্ত্রে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শুধু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বিভিন্ন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দেবতার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স্তব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হয়েছে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সব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মন্ত্রই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‘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স্তুতি</a:t>
            </a:r>
            <a:r>
              <a:rPr lang="en-AU" kern="100" dirty="0"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’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আর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সব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মন্ত্রে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স্বর্গ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পুত্র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ধন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আয়ুঃ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পশু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প্রভৃতির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প্রার্থনা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রয়েছে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সব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প্রার্থনামূলক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মন্ত্ৰই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‘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আশীঃ</a:t>
            </a:r>
            <a:r>
              <a:rPr lang="en-AU" kern="100" dirty="0"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’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এ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ধরনের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মন্ত্রবিভাগ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কিন্তু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অবান্তর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এবং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অপ্রয়োজনীয়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স্তুতিমূলক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মন্ত্রে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দেবতার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স্তুতি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হয়েছে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সেই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দেবতার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কাছে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কিছু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কিছু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প্রার্থনাও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বিদ্যমান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আর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স্তুতি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একেবারেই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কিছু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প্রার্থনা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কি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সম্ভব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?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প্রার্থনামূলক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মন্ত্রসমূহে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স্বর্গের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চেয়ে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পুত্রধনাদির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প্রার্থনার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আধিক্যই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বেশী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লক্ষ্য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যায়।মন্ত্র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সবই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পদ্যে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রচিত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</a:t>
            </a:r>
            <a:endParaRPr lang="en-US" sz="1800" kern="1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245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4F6E16F-CC0C-CAEF-963B-277AEDA9CA51}"/>
              </a:ext>
            </a:extLst>
          </p:cNvPr>
          <p:cNvSpPr txBox="1"/>
          <p:nvPr/>
        </p:nvSpPr>
        <p:spPr>
          <a:xfrm>
            <a:off x="324465" y="462547"/>
            <a:ext cx="11021961" cy="4781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AU" sz="2000" b="1" u="sng" kern="100" dirty="0" err="1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বেদের</a:t>
            </a:r>
            <a:r>
              <a:rPr lang="en-AU" sz="2000" b="1" u="sng" kern="100" dirty="0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AU" sz="2000" b="1" u="sng" kern="100" dirty="0" err="1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রচয়িতা</a:t>
            </a:r>
            <a:endParaRPr lang="en-US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কারও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রচনা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নয়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অমানুষ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মানুষ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অতিমানুষ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তো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দূরের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কথা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কোনও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দেবতাও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সৃষ্টি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করেন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নি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এমন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কি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সৃষ্টি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কর্তা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ব্রহ্মাও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বেদকর্তা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নন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তিনি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বেদমতা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মাত্র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নিত্য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শাশ্বত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ভাগ্যবান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ঋষিদের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কাছেই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উদ্ভাসিত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প্রকাশিত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হয়েছিল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ঋষিরা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বেদমন্ত্র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দর্শন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করতে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সমর্থ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হয়েছিলেন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তাঁরাই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হলেন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মন্ত্রদ্রষ্টা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ঋষি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</a:t>
            </a:r>
            <a:endParaRPr lang="en-US" sz="1800" kern="1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 </a:t>
            </a:r>
            <a:endParaRPr lang="en-US" sz="1800" kern="1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AU" sz="2000" b="1" u="sng" kern="100" dirty="0" err="1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বেদের</a:t>
            </a:r>
            <a:r>
              <a:rPr lang="en-AU" sz="2000" b="1" u="sng" kern="100" dirty="0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b="1" u="sng" kern="100" dirty="0" err="1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অপর</a:t>
            </a:r>
            <a:r>
              <a:rPr lang="en-AU" sz="2000" b="1" u="sng" kern="100" dirty="0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b="1" u="sng" kern="100" dirty="0" err="1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নাম</a:t>
            </a:r>
            <a:r>
              <a:rPr lang="en-AU" sz="2000" b="1" u="sng" kern="100" dirty="0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b="1" u="sng" kern="100" dirty="0" err="1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শ্ৰুতি</a:t>
            </a:r>
            <a:r>
              <a:rPr lang="en-AU" sz="2000" b="1" u="sng" kern="100" dirty="0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b="1" u="sng" kern="100" dirty="0" err="1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কেন</a:t>
            </a:r>
            <a:r>
              <a:rPr lang="en-AU" sz="2000" b="1" u="sng" kern="100" dirty="0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?</a:t>
            </a:r>
            <a:endParaRPr lang="en-US" sz="1800" kern="1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মহামুনি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যাস্কের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ভাষায়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এ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সব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ঋষিই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হলেন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“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সাক্ষাৎকৃতধর্মা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।”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অর্থা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ৎ এ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সব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ঋষিই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ধর্ম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বেদের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সাক্ষা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ৎ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লাভ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করেছিলেন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দর্শন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পেয়েছিলেন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এঁরা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কিন্তু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দৃষ্ট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মন্ত্রসমূহকে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কুক্ষিগত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রাখেন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নি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রাখেন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নি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নিজেদের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মধ্যে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সীমাবদ্ধ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দৃষ্ট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মন্ত্রসমূহকে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তাঁরা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দান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করেছিলেন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উপযুক্ত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পাত্রে-উপযুক্ত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শিষ্যে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যারা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মেধাবী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শুচি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সুন্দর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শিষ্যদের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অসাক্ষা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ৎ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কৃতধর্মা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নামে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অভিহিত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হয়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এঁরাও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ঋষি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এঁদের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ঋষিত্ব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মন্ত্রদর্শন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জন্য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নয়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মন্ত্রশ্রবণ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জন্য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সাক্ষা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ৎ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কৃতধর্মা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মন্ত্রদ্রষ্ট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ঋষিদের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উপদেশ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শ্রবণের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মাধ্যমেই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এঁদের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ঋষিত্ব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জন্যই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এঁরা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শ্রুতর্ষি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যেহেতু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শ্রবণ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মাধ্যমেই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গুরুশিষ্য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পরম্পরাক্রমে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মানবচিত্তে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বিধৃত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হতে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থাকল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অনাদি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কাল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থেকে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তাই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বেদের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অপর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নাম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'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শ্রুতি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'।</a:t>
            </a:r>
            <a:endParaRPr lang="en-US" sz="1800" kern="1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algn="just"/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বৈদিক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ভারতে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যজ্ঞের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ছিল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এক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বিরাট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ভূমিকা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যজ্ঞানুষ্ঠান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ক্রমে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ক্রমে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জটিল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হতে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থাকে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এই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সময়েই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ঋষিদের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দর্শনলব্ধ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বেদমন্ত্র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যা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ছিল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একান্তই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অবিভক্ত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তা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বিভক্ত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হতে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শুরু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হয়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প্রয়োজনের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তাগিদেই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অবশ্য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বেদবিভাজন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ঘটে</a:t>
            </a:r>
            <a:r>
              <a:rPr lang="en-AU" sz="18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</a:t>
            </a:r>
            <a:endParaRPr lang="en-US" dirty="0"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905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C93EB41-1041-152D-0657-5B3B00EBF0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112098"/>
              </p:ext>
            </p:extLst>
          </p:nvPr>
        </p:nvGraphicFramePr>
        <p:xfrm>
          <a:off x="624349" y="3202779"/>
          <a:ext cx="10820400" cy="28864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85950">
                  <a:extLst>
                    <a:ext uri="{9D8B030D-6E8A-4147-A177-3AD203B41FA5}">
                      <a16:colId xmlns:a16="http://schemas.microsoft.com/office/drawing/2014/main" val="2154024151"/>
                    </a:ext>
                  </a:extLst>
                </a:gridCol>
                <a:gridCol w="4217225">
                  <a:extLst>
                    <a:ext uri="{9D8B030D-6E8A-4147-A177-3AD203B41FA5}">
                      <a16:colId xmlns:a16="http://schemas.microsoft.com/office/drawing/2014/main" val="1555410940"/>
                    </a:ext>
                  </a:extLst>
                </a:gridCol>
                <a:gridCol w="4217225">
                  <a:extLst>
                    <a:ext uri="{9D8B030D-6E8A-4147-A177-3AD203B41FA5}">
                      <a16:colId xmlns:a16="http://schemas.microsoft.com/office/drawing/2014/main" val="2836034438"/>
                    </a:ext>
                  </a:extLst>
                </a:gridCol>
              </a:tblGrid>
              <a:tr h="4478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bn-IN" sz="2000" kern="100">
                          <a:solidFill>
                            <a:schemeClr val="accent4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মত</a:t>
                      </a:r>
                      <a:endParaRPr lang="en-US" sz="2000" kern="100">
                        <a:solidFill>
                          <a:schemeClr val="accent4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bn-IN" sz="2000" kern="100">
                          <a:solidFill>
                            <a:schemeClr val="accent4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সময়কাল</a:t>
                      </a:r>
                      <a:endParaRPr lang="en-US" sz="2000" kern="100">
                        <a:solidFill>
                          <a:schemeClr val="accent4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bn-IN" sz="2000" kern="100">
                          <a:solidFill>
                            <a:schemeClr val="accent4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ভিত্তি</a:t>
                      </a:r>
                      <a:endParaRPr lang="en-US" sz="2000" kern="100">
                        <a:solidFill>
                          <a:schemeClr val="accent4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84692828"/>
                  </a:ext>
                </a:extLst>
              </a:tr>
              <a:tr h="4478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bn-IN" sz="2000" kern="100" dirty="0">
                          <a:solidFill>
                            <a:schemeClr val="accent4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ম‍্যাক্সমূলার</a:t>
                      </a:r>
                      <a:endParaRPr lang="en-US" sz="2000" kern="100" dirty="0">
                        <a:solidFill>
                          <a:schemeClr val="accent4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bn-IN" sz="2000" kern="100">
                          <a:solidFill>
                            <a:schemeClr val="accent4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১২০০</a:t>
                      </a:r>
                      <a:r>
                        <a:rPr lang="en-AU" sz="2000" kern="100">
                          <a:solidFill>
                            <a:schemeClr val="accent4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-</a:t>
                      </a:r>
                      <a:r>
                        <a:rPr lang="bn-IN" sz="2000" kern="100">
                          <a:solidFill>
                            <a:schemeClr val="accent4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১০০০খ্রী</a:t>
                      </a:r>
                      <a:r>
                        <a:rPr lang="en-IN" sz="2000" kern="100">
                          <a:solidFill>
                            <a:schemeClr val="accent4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.</a:t>
                      </a:r>
                      <a:r>
                        <a:rPr lang="bn-IN" sz="2000" kern="100">
                          <a:solidFill>
                            <a:schemeClr val="accent4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পূ</a:t>
                      </a:r>
                      <a:r>
                        <a:rPr lang="en-IN" sz="2000" kern="100">
                          <a:solidFill>
                            <a:schemeClr val="accent4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.</a:t>
                      </a:r>
                      <a:endParaRPr lang="en-US" sz="2000" kern="100">
                        <a:solidFill>
                          <a:schemeClr val="accent4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bn-IN" sz="2000" kern="100" dirty="0">
                          <a:solidFill>
                            <a:schemeClr val="accent4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ভাষা ও সাহিত্য</a:t>
                      </a:r>
                      <a:endParaRPr lang="en-US" sz="2000" kern="100" dirty="0">
                        <a:solidFill>
                          <a:schemeClr val="accent4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1545409"/>
                  </a:ext>
                </a:extLst>
              </a:tr>
              <a:tr h="6242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bn-IN" sz="2000" kern="100" dirty="0">
                          <a:solidFill>
                            <a:schemeClr val="accent4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সুনীতিকুমার চট্টোপাধ্যায়</a:t>
                      </a:r>
                      <a:endParaRPr lang="en-US" sz="2000" kern="100" dirty="0">
                        <a:solidFill>
                          <a:schemeClr val="accent4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bn-IN" sz="2000" kern="100" dirty="0">
                          <a:solidFill>
                            <a:schemeClr val="accent4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১২০০</a:t>
                      </a:r>
                      <a:r>
                        <a:rPr lang="en-AU" sz="2000" kern="100" dirty="0">
                          <a:solidFill>
                            <a:schemeClr val="accent4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-</a:t>
                      </a:r>
                      <a:r>
                        <a:rPr lang="bn-IN" sz="2000" kern="100" dirty="0">
                          <a:solidFill>
                            <a:schemeClr val="accent4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৯০০খ্রী</a:t>
                      </a:r>
                      <a:r>
                        <a:rPr lang="en-IN" sz="2000" kern="100" dirty="0">
                          <a:solidFill>
                            <a:schemeClr val="accent4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.</a:t>
                      </a:r>
                      <a:r>
                        <a:rPr lang="bn-IN" sz="2000" kern="100" dirty="0">
                          <a:solidFill>
                            <a:schemeClr val="accent4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পূ</a:t>
                      </a:r>
                      <a:r>
                        <a:rPr lang="en-IN" sz="2000" kern="100" dirty="0">
                          <a:solidFill>
                            <a:schemeClr val="accent4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.</a:t>
                      </a:r>
                      <a:endParaRPr lang="en-US" sz="2000" kern="100" dirty="0">
                        <a:solidFill>
                          <a:schemeClr val="accent4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bn-IN" sz="2000" kern="100" dirty="0">
                          <a:solidFill>
                            <a:schemeClr val="accent4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ভাষা ও সাহিত্য</a:t>
                      </a:r>
                      <a:endParaRPr lang="en-US" sz="2000" kern="100" dirty="0">
                        <a:solidFill>
                          <a:schemeClr val="accent4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98999493"/>
                  </a:ext>
                </a:extLst>
              </a:tr>
              <a:tr h="4478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bn-IN" sz="2000" kern="100" dirty="0">
                          <a:solidFill>
                            <a:schemeClr val="accent4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বালগঙ্গাধর তিলক</a:t>
                      </a:r>
                      <a:endParaRPr lang="en-US" sz="2000" kern="100" dirty="0">
                        <a:solidFill>
                          <a:schemeClr val="accent4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bn-IN" sz="2000" kern="100" dirty="0">
                          <a:solidFill>
                            <a:schemeClr val="accent4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৪৫০০খ্রী</a:t>
                      </a:r>
                      <a:r>
                        <a:rPr lang="en-AU" sz="2000" kern="100" dirty="0">
                          <a:solidFill>
                            <a:schemeClr val="accent4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. </a:t>
                      </a:r>
                      <a:r>
                        <a:rPr lang="bn-IN" sz="2000" kern="100" dirty="0">
                          <a:solidFill>
                            <a:schemeClr val="accent4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পূ</a:t>
                      </a:r>
                      <a:r>
                        <a:rPr lang="en-AU" sz="2000" kern="100" dirty="0">
                          <a:solidFill>
                            <a:schemeClr val="accent4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.</a:t>
                      </a:r>
                      <a:endParaRPr lang="en-US" sz="2000" kern="100" dirty="0">
                        <a:solidFill>
                          <a:schemeClr val="accent4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bn-IN" sz="2000" kern="100" dirty="0">
                          <a:solidFill>
                            <a:schemeClr val="accent4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জ‍্যোতিষ</a:t>
                      </a:r>
                      <a:endParaRPr lang="en-US" sz="2000" kern="100" dirty="0">
                        <a:solidFill>
                          <a:schemeClr val="accent4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93393582"/>
                  </a:ext>
                </a:extLst>
              </a:tr>
              <a:tr h="4478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bn-IN" sz="2000" kern="100">
                          <a:solidFill>
                            <a:schemeClr val="accent4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জ‍্যাকোবি</a:t>
                      </a:r>
                      <a:endParaRPr lang="en-US" sz="2000" kern="100">
                        <a:solidFill>
                          <a:schemeClr val="accent4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bn-IN" sz="2000" kern="100" dirty="0">
                          <a:solidFill>
                            <a:schemeClr val="accent4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৪৫০০খ্রী</a:t>
                      </a:r>
                      <a:r>
                        <a:rPr lang="en-AU" sz="2000" kern="100" dirty="0">
                          <a:solidFill>
                            <a:schemeClr val="accent4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.</a:t>
                      </a:r>
                      <a:r>
                        <a:rPr lang="bn-IN" sz="2000" kern="100" dirty="0">
                          <a:solidFill>
                            <a:schemeClr val="accent4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পূ</a:t>
                      </a:r>
                      <a:r>
                        <a:rPr lang="en-AU" sz="2000" kern="100" dirty="0">
                          <a:solidFill>
                            <a:schemeClr val="accent4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.</a:t>
                      </a:r>
                      <a:endParaRPr lang="en-US" sz="2000" kern="100" dirty="0">
                        <a:solidFill>
                          <a:schemeClr val="accent4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bn-IN" sz="2000" kern="100" dirty="0">
                          <a:solidFill>
                            <a:schemeClr val="accent4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জ‍্যোতিষ</a:t>
                      </a:r>
                      <a:endParaRPr lang="en-US" sz="2000" kern="100" dirty="0">
                        <a:solidFill>
                          <a:schemeClr val="accent4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0487418"/>
                  </a:ext>
                </a:extLst>
              </a:tr>
              <a:tr h="4478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bn-IN" sz="2000" kern="100">
                          <a:solidFill>
                            <a:schemeClr val="accent4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ম‍্যাকডোনেল</a:t>
                      </a:r>
                      <a:endParaRPr lang="en-US" sz="2000" kern="100">
                        <a:solidFill>
                          <a:schemeClr val="accent4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bn-IN" sz="2000" kern="100">
                          <a:solidFill>
                            <a:schemeClr val="accent4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১৩০০</a:t>
                      </a:r>
                      <a:r>
                        <a:rPr lang="en-AU" sz="2000" kern="100">
                          <a:solidFill>
                            <a:schemeClr val="accent4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/</a:t>
                      </a:r>
                      <a:r>
                        <a:rPr lang="bn-IN" sz="2000" kern="100">
                          <a:solidFill>
                            <a:schemeClr val="accent4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১৫০০খ্রী</a:t>
                      </a:r>
                      <a:r>
                        <a:rPr lang="en-AU" sz="2000" kern="100">
                          <a:solidFill>
                            <a:schemeClr val="accent4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. </a:t>
                      </a:r>
                      <a:r>
                        <a:rPr lang="bn-IN" sz="2000" kern="100">
                          <a:solidFill>
                            <a:schemeClr val="accent4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পূ</a:t>
                      </a:r>
                      <a:r>
                        <a:rPr lang="en-AU" sz="2000" kern="100">
                          <a:solidFill>
                            <a:schemeClr val="accent4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.</a:t>
                      </a:r>
                      <a:endParaRPr lang="en-US" sz="2000" kern="100">
                        <a:solidFill>
                          <a:schemeClr val="accent4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bn-IN" sz="2000" kern="100" dirty="0">
                          <a:solidFill>
                            <a:schemeClr val="accent4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ইতিহাস</a:t>
                      </a:r>
                      <a:endParaRPr lang="en-US" sz="2000" kern="100" dirty="0">
                        <a:solidFill>
                          <a:schemeClr val="accent4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310677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B0FB429-7F4B-F69B-BDEF-A5693CE3A1B3}"/>
              </a:ext>
            </a:extLst>
          </p:cNvPr>
          <p:cNvSpPr txBox="1"/>
          <p:nvPr/>
        </p:nvSpPr>
        <p:spPr>
          <a:xfrm>
            <a:off x="624348" y="0"/>
            <a:ext cx="10943303" cy="35766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AU" sz="2000" b="1" u="sng" kern="100" dirty="0">
              <a:solidFill>
                <a:srgbClr val="4472C4"/>
              </a:solidFill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AU" sz="2000" b="1" u="sng" kern="100" dirty="0" err="1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বেদের</a:t>
            </a:r>
            <a:r>
              <a:rPr lang="en-AU" sz="2000" b="1" u="sng" kern="100" dirty="0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b="1" u="sng" kern="100" dirty="0" err="1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বিভাজন</a:t>
            </a:r>
            <a:r>
              <a:rPr lang="en-AU" sz="2000" b="1" u="sng" kern="100" dirty="0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b="1" u="sng" kern="100" dirty="0" err="1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কে</a:t>
            </a:r>
            <a:r>
              <a:rPr lang="en-AU" sz="2000" b="1" u="sng" kern="100" dirty="0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b="1" u="sng" kern="100" dirty="0" err="1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কেন</a:t>
            </a:r>
            <a:r>
              <a:rPr lang="en-AU" sz="2000" b="1" u="sng" kern="100" dirty="0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b="1" u="sng" kern="100" dirty="0" err="1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করেন</a:t>
            </a:r>
            <a:r>
              <a:rPr lang="en-AU" sz="2000" b="1" u="sng" kern="100" dirty="0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?</a:t>
            </a:r>
            <a:endParaRPr lang="en-US" sz="1800" kern="1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মনে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হয়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যজ্ঞানুষ্ঠানের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পুরোহিতদের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কর্ম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ও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দায়িত্বের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বিষয়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অনুসারেই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মহর্ষি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কৃষ্ণদ্বৈপায়ন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ব্যাস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বেদবিভাগ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করেন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</a:t>
            </a:r>
            <a:endParaRPr lang="en-US" sz="1800" kern="1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 </a:t>
            </a:r>
            <a:endParaRPr lang="en-US" sz="1800" kern="1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AU" sz="2000" b="1" u="sng" kern="100" dirty="0" err="1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বেদের</a:t>
            </a:r>
            <a:r>
              <a:rPr lang="en-AU" sz="2000" b="1" u="sng" kern="100" dirty="0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b="1" u="sng" kern="100" dirty="0" err="1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কাল</a:t>
            </a:r>
            <a:endParaRPr lang="en-US" sz="1800" kern="1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বেদের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কাল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নির্ণয়ে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আজও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বিভিন্ন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মতান্তর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বিদ্যমান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</a:t>
            </a:r>
            <a:endParaRPr lang="en-US" sz="1800" kern="1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তবে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একটা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কথা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অবশ্যই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স্বীকার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করতে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হয়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কোন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একটা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নির্দিষ্ট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সময়ে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রচিত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হয়নি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;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কালক্রমে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বহুদিন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ধরে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বেদের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মন্ত্রগুলি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পুষ্টতা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লাভ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করেছে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437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47C215A-8568-1370-2B9D-4F2BCC9840D0}"/>
              </a:ext>
            </a:extLst>
          </p:cNvPr>
          <p:cNvSpPr txBox="1"/>
          <p:nvPr/>
        </p:nvSpPr>
        <p:spPr>
          <a:xfrm>
            <a:off x="658761" y="206477"/>
            <a:ext cx="10687665" cy="5523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AU" sz="2000" b="1" u="sng" kern="100" dirty="0" err="1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বৈদিক</a:t>
            </a:r>
            <a:r>
              <a:rPr lang="en-AU" sz="2000" b="1" u="sng" kern="100" dirty="0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AU" sz="2000" b="1" u="sng" kern="100" dirty="0" err="1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সাহিত্য</a:t>
            </a:r>
            <a:endParaRPr lang="en-US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AU" sz="18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•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বেদের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বিভাগ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অনুযায়ী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মূলতঃ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দুই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ভাগে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বিভক্ত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–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মন্ত্র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ও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ব্রাহ্মণ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। -</a:t>
            </a:r>
            <a:endParaRPr lang="en-US" sz="1800" kern="1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•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আবার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সূক্ষ্মভাবে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বিচার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করলে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মন্ত্র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ব্রাহ্মণ,আরণ্যক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ও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উপনিষদ্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-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চারটি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ভাগ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পাই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অন্যদিকে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মূল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চারপ্রকার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–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ঋক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সাম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যজুঃ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ও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অথর্ব।এগুলির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পাঠক্রম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শাখাভেদে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বিবিধ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এদের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মধ্যে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ঋক্-সাম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-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যজুঃ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ত্রয়ীর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অন্তর্গত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কেউ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আবার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অথর্ববেদকেই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ত্রয়ী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লক্ষণাক্রান্ত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বলেছেন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</a:t>
            </a:r>
            <a:endParaRPr lang="en-US" sz="1800" kern="1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AU" sz="2000" b="1" u="sng" kern="100" dirty="0" err="1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বৈদিক</a:t>
            </a:r>
            <a:r>
              <a:rPr lang="en-AU" sz="2000" b="1" u="sng" kern="100" dirty="0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b="1" u="sng" kern="100" dirty="0" err="1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সাহিত্য</a:t>
            </a:r>
            <a:r>
              <a:rPr lang="en-AU" sz="2000" b="1" u="sng" kern="100" dirty="0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– </a:t>
            </a:r>
            <a:r>
              <a:rPr lang="en-AU" sz="2000" b="1" u="sng" kern="100" dirty="0" err="1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বিষয়বস্তু</a:t>
            </a:r>
            <a:endParaRPr lang="en-US" sz="1800" kern="1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 </a:t>
            </a:r>
            <a:endParaRPr lang="en-US" sz="1800" kern="1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জ্ঞানার্থক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বিদ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'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ধাতুর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উত্তর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অচ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প্রত্যয়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যোগে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শব্দ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নিম্পন্ন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“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'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কথাটির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অর্থ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জ্ঞান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সেই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অতীন্দ্রিয়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পরমজ্ঞান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শাস্ত্র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থেকে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লাভ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যায়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তাকেই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বলা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হয়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</a:t>
            </a:r>
            <a:endParaRPr lang="en-US" sz="1800" kern="1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AU" sz="2000" b="1" kern="100" dirty="0" err="1">
                <a:solidFill>
                  <a:srgbClr val="7030A0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বেদের</a:t>
            </a:r>
            <a:r>
              <a:rPr lang="en-AU" sz="2000" b="1" kern="100" dirty="0">
                <a:solidFill>
                  <a:srgbClr val="7030A0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b="1" kern="100" dirty="0" err="1">
                <a:solidFill>
                  <a:srgbClr val="7030A0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প্রকার</a:t>
            </a:r>
            <a:r>
              <a:rPr lang="en-AU" sz="2000" b="1" kern="100" dirty="0">
                <a:solidFill>
                  <a:srgbClr val="7030A0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:-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চার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প্রকার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:- (১)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ঋক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(২)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সাম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(৩)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যজুঃ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এবং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(৪)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অথর্ববেদ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</a:t>
            </a:r>
            <a:endParaRPr lang="en-US" sz="1800" kern="1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AU" sz="2000" b="1" kern="100" dirty="0" err="1">
                <a:solidFill>
                  <a:srgbClr val="7030A0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ত্রয়ী</a:t>
            </a:r>
            <a:r>
              <a:rPr lang="en-AU" sz="2000" b="1" kern="100" dirty="0">
                <a:solidFill>
                  <a:srgbClr val="7030A0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:-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বৈদিক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মন্ত্রের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তিনটিরূপ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–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পদ্যাত্মক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মন্ত্র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ঋক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গীতিময়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মন্ত্ৰ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সাম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এবং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গদ্যাত্মক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মন্ত্র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যজুঃ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তিন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শ্রেণির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মন্ত্রই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বেদের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অন্তর্গত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বলে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বেদের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আর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এক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নাম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ত্রয়ী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</a:t>
            </a:r>
            <a:endParaRPr lang="en-US" sz="1800" kern="1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AU" sz="2000" b="1" kern="100" dirty="0" err="1">
                <a:solidFill>
                  <a:srgbClr val="7030A0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অথর্ববেদ</a:t>
            </a:r>
            <a:r>
              <a:rPr lang="en-AU" sz="2000" b="1" kern="100" dirty="0">
                <a:solidFill>
                  <a:srgbClr val="7030A0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b="1" kern="100" dirty="0" err="1">
                <a:solidFill>
                  <a:srgbClr val="7030A0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ত্রয়ী</a:t>
            </a:r>
            <a:r>
              <a:rPr lang="en-AU" sz="2000" b="1" kern="100" dirty="0">
                <a:solidFill>
                  <a:srgbClr val="7030A0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b="1" kern="100" dirty="0" err="1">
                <a:solidFill>
                  <a:srgbClr val="7030A0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অন্তর্ভূক্ত</a:t>
            </a:r>
            <a:r>
              <a:rPr lang="en-AU" sz="2000" b="1" kern="100" dirty="0">
                <a:solidFill>
                  <a:srgbClr val="7030A0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:-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বৈদিক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মন্ত্রের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তিনটিরূপ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-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পদ্যাত্মক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মন্ত্র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ঋক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গীতিময়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মন্ত্র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সাম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এবং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গদ্যাত্মক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মন্ত্র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যজুঃ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তিন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শ্রেণির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মন্ত্রই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বেদের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অন্তর্গত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বলে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বেদের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আর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এক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নাম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ত্রয়ী।অথর্বন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মন্ত্রের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আলাদা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কোন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লক্ষণ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নেই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শ্রেণির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মন্ত্র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গদ্যপদ্যগীত্যাত্মক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মন্ত্রেরই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লক্ষণাক্রান্ত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তাই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অথর্ববেদকে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ত্রয়ীর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অন্তর্ভূক্ত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করার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কোনো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কারণ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নেই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</a:t>
            </a:r>
            <a:endParaRPr lang="en-US" sz="1800" kern="1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722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0010390-783D-1EB0-1A80-4643ACC02A98}"/>
              </a:ext>
            </a:extLst>
          </p:cNvPr>
          <p:cNvSpPr txBox="1"/>
          <p:nvPr/>
        </p:nvSpPr>
        <p:spPr>
          <a:xfrm>
            <a:off x="226143" y="157316"/>
            <a:ext cx="11769212" cy="56702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AU" sz="2000" b="1" u="sng" kern="100" dirty="0" err="1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বৈদিক</a:t>
            </a:r>
            <a:r>
              <a:rPr lang="en-AU" sz="2000" b="1" u="sng" kern="100" dirty="0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AU" sz="2000" b="1" u="sng" kern="100" dirty="0" err="1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মন্ত্র</a:t>
            </a:r>
            <a:r>
              <a:rPr lang="en-AU" sz="2000" b="1" u="sng" kern="100" dirty="0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AU" sz="2000" b="1" u="sng" kern="100" dirty="0" err="1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পাঠপ্রণালী</a:t>
            </a:r>
            <a:endParaRPr lang="en-US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(১)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প্রকৃতি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(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সংহিতা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পদ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ক্রম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) ও (২)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বিকৃতি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(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জটা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মালা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শিখা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লেখা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ধ্বজ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দণ্ড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রথ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ঘন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)।</a:t>
            </a:r>
            <a:endParaRPr lang="en-US" sz="1800" kern="1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20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ঋক</a:t>
            </a:r>
            <a:r>
              <a:rPr lang="en-AU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bn-IN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মন্ত্র</a:t>
            </a:r>
            <a:r>
              <a:rPr lang="en-IN" sz="20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: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ছন্দোবদ্ধ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পদ্যাত্মক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মন্ত্রকে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বলা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হয়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ঋক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</a:t>
            </a:r>
            <a:endParaRPr lang="en-US" sz="1800" kern="1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সাম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bn-IN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মন্ত্র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: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সাম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শব্দের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অর্থ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গান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সুর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সংযোগে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ঋকমন্ত্র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গীত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হলেই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তাকে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সামমন্ত্র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বলে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সায়ণাচার্যের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মতে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– "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গীতিরূপা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মন্ত্রাঃ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সোমানি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।”</a:t>
            </a:r>
            <a:endParaRPr lang="en-US" sz="1800" kern="1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যজুঃ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bn-IN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মন্ত্র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: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ছন্দোবদ্ধ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bn-IN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ঋক্ এবং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গীতিময়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সাম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মন্ত্র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ছাড়া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অবশিষ্ট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বৈদিক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মন্ত্রকে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বলা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হয়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যজুঃ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জৈমিনি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বলেছেন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– “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শেষে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যজুঃ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শব্দঃ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”।</a:t>
            </a:r>
            <a:endParaRPr lang="en-US" sz="1800" kern="1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AU" sz="2000" b="1" u="sng" kern="100" dirty="0" err="1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বেদের</a:t>
            </a:r>
            <a:r>
              <a:rPr lang="en-AU" sz="2000" b="1" u="sng" kern="100" dirty="0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b="1" u="sng" kern="100" dirty="0" err="1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চার</a:t>
            </a:r>
            <a:r>
              <a:rPr lang="en-AU" sz="2000" b="1" u="sng" kern="100" dirty="0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b="1" u="sng" kern="100" dirty="0" err="1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ঋত্বিক</a:t>
            </a:r>
            <a:r>
              <a:rPr lang="en-AU" sz="2000" b="1" u="sng" kern="100" dirty="0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endParaRPr lang="en-US" sz="1800" kern="1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ঋগ্বেদের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ঋত্বিকের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নাম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হোতা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সামবেদের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ঋত্বিকের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নাম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উদগাতা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,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যজুর্বেদের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ঋত্বিকের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নাম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অধ্বর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এবং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অথর্ববেদের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ঋত্বিকের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নাম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ব্রহ্মা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</a:t>
            </a:r>
            <a:endParaRPr lang="en-US" sz="1800" kern="1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AU" sz="2000" b="1" u="sng" kern="100" dirty="0" err="1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বৈদিক</a:t>
            </a:r>
            <a:r>
              <a:rPr lang="en-AU" sz="2000" b="1" u="sng" kern="100" dirty="0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b="1" u="sng" kern="100" dirty="0" err="1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স্বর</a:t>
            </a:r>
            <a:endParaRPr lang="en-US" sz="1800" kern="1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উদাত্ত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(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উচ্চৈরুদাত্তঃ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),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অনুদাত্ত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(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নীচেরনুদাত্তঃ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),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স্বরিতঃ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(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সমাহার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স্বরিতঃ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)।</a:t>
            </a:r>
            <a:endParaRPr lang="en-US" sz="1800" kern="1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AU" sz="2000" b="1" u="sng" kern="100" dirty="0" err="1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বৈদিক</a:t>
            </a:r>
            <a:r>
              <a:rPr lang="en-AU" sz="2000" b="1" u="sng" kern="100" dirty="0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b="1" u="sng" kern="100" dirty="0" err="1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ছন্দ</a:t>
            </a:r>
            <a:endParaRPr lang="en-US" sz="1800" kern="1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সাত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প্রকার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-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গায়ত্রী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(২৪),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উষ্ণিক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(২৮),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অনুষ্টুপ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(৩২),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বৃহতী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(৩৭),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পংক্তি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(৪০),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ত্রিষ্টুপ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(৪৪) ও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জগতী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(৪৮)।</a:t>
            </a:r>
            <a:endParaRPr lang="en-US" sz="1800" kern="1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AU" sz="2000" b="1" u="sng" kern="100" dirty="0" err="1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মন্ত্রের</a:t>
            </a:r>
            <a:r>
              <a:rPr lang="en-AU" sz="2000" b="1" u="sng" kern="100" dirty="0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2000" b="1" u="sng" kern="100" dirty="0" err="1">
                <a:solidFill>
                  <a:srgbClr val="4472C4"/>
                </a:solidFill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অঙ্গ</a:t>
            </a:r>
            <a:endParaRPr lang="en-US" sz="1800" kern="1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মন্ত্রের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অঙ্গ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তিন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প্রকার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– ১)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ঋষি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(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যার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কাছে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মন্ত্রটি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প্রকাশিত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হয়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), ২)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ছন্দ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(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প্রকাশকারে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দৃষ্টমন্ত্র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ধরনের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পদ্যকে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আশ্রয়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)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এবং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৩)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দেবতা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(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যাকে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লক্ষ্য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করে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মন্ত্র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উচ্চারিত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 </a:t>
            </a:r>
            <a:r>
              <a:rPr lang="en-AU" sz="1800" kern="100" dirty="0" err="1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হয়</a:t>
            </a:r>
            <a:r>
              <a:rPr lang="en-AU" sz="1800" kern="100" dirty="0">
                <a:effectLst/>
                <a:latin typeface="Kalpurush" panose="02000600000000000000" pitchFamily="2" charset="0"/>
                <a:ea typeface="Times New Roman" panose="02020603050405020304" pitchFamily="18" charset="0"/>
                <a:cs typeface="Kalpurush" panose="02000600000000000000" pitchFamily="2" charset="0"/>
              </a:rPr>
              <a:t>।)</a:t>
            </a:r>
            <a:endParaRPr lang="en-US" sz="1800" kern="100" dirty="0">
              <a:effectLst/>
              <a:latin typeface="Kalpurush" panose="02000600000000000000" pitchFamily="2" charset="0"/>
              <a:ea typeface="Times New Roman" panose="02020603050405020304" pitchFamily="18" charset="0"/>
              <a:cs typeface="Kalpurush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760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47EDBAE-ACA7-D4D5-6DCD-758776DEAC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458" y="235974"/>
            <a:ext cx="8337755" cy="549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80480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35</TotalTime>
  <Words>1465</Words>
  <Application>Microsoft Office PowerPoint</Application>
  <PresentationFormat>Widescreen</PresentationFormat>
  <Paragraphs>80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Gill Sans MT</vt:lpstr>
      <vt:lpstr>Kalpurush</vt:lpstr>
      <vt:lpstr>Times New Roman</vt:lpstr>
      <vt:lpstr>Gallery</vt:lpstr>
      <vt:lpstr>বৈদিক সাহিত্যের ইতিহাস Course- CC-2 (1st Semester Hons) and DSE-1 (V Semester General Students)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Kaushik Sarkar</dc:creator>
  <cp:lastModifiedBy>Kaushik Sarkar</cp:lastModifiedBy>
  <cp:revision>8</cp:revision>
  <dcterms:created xsi:type="dcterms:W3CDTF">2025-01-19T13:10:26Z</dcterms:created>
  <dcterms:modified xsi:type="dcterms:W3CDTF">2025-01-19T13:45:46Z</dcterms:modified>
</cp:coreProperties>
</file>